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3"/>
    <p:sldId id="276" r:id="rId4"/>
    <p:sldId id="260" r:id="rId5"/>
    <p:sldId id="259" r:id="rId6"/>
    <p:sldId id="271" r:id="rId7"/>
    <p:sldId id="300" r:id="rId8"/>
    <p:sldId id="263" r:id="rId9"/>
    <p:sldId id="265" r:id="rId10"/>
    <p:sldId id="303" r:id="rId12"/>
    <p:sldId id="304" r:id="rId13"/>
    <p:sldId id="301" r:id="rId14"/>
    <p:sldId id="302" r:id="rId15"/>
    <p:sldId id="277" r:id="rId16"/>
    <p:sldId id="278" r:id="rId17"/>
    <p:sldId id="305" r:id="rId18"/>
    <p:sldId id="306" r:id="rId19"/>
    <p:sldId id="281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287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288" r:id="rId37"/>
    <p:sldId id="28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slide" Target="slides/slide2.xml"/><Relationship Id="rId39" Type="http://schemas.openxmlformats.org/officeDocument/2006/relationships/presProps" Target="presProps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95C7A-999E-4BFD-96B2-70735C9ACE05}" type="datetimeFigureOut">
              <a:rPr lang="en-IN" smtClean="0"/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277DE-2DFB-4811-B8A1-F2C83FC7AB82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277DE-2DFB-4811-B8A1-F2C83FC7AB82}" type="slidenum">
              <a:rPr lang="en-IN" smtClean="0"/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098A-8E02-448E-8CE3-CD9D4E24D71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7DBA-88E4-4125-BDA1-14FA421C1532}" type="slidenum">
              <a:rPr lang="en-IN" smtClean="0"/>
            </a:fld>
            <a:endParaRPr lang="en-IN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098A-8E02-448E-8CE3-CD9D4E24D71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7DBA-88E4-4125-BDA1-14FA421C15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098A-8E02-448E-8CE3-CD9D4E24D71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7DBA-88E4-4125-BDA1-14FA421C15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098A-8E02-448E-8CE3-CD9D4E24D71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7DBA-88E4-4125-BDA1-14FA421C15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098A-8E02-448E-8CE3-CD9D4E24D71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7DBA-88E4-4125-BDA1-14FA421C15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098A-8E02-448E-8CE3-CD9D4E24D71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7DBA-88E4-4125-BDA1-14FA421C15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098A-8E02-448E-8CE3-CD9D4E24D716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7DBA-88E4-4125-BDA1-14FA421C15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098A-8E02-448E-8CE3-CD9D4E24D716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7DBA-88E4-4125-BDA1-14FA421C15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098A-8E02-448E-8CE3-CD9D4E24D716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7DBA-88E4-4125-BDA1-14FA421C15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2098A-8E02-448E-8CE3-CD9D4E24D716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B7DBA-88E4-4125-BDA1-14FA421C1532}" type="slidenum">
              <a:rPr lang="en-IN" smtClean="0"/>
            </a:fld>
            <a:endParaRPr lang="en-IN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D82098A-8E02-448E-8CE3-CD9D4E24D716}" type="datetimeFigureOut">
              <a:rPr lang="en-IN" smtClean="0"/>
            </a:fld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7EB7DBA-88E4-4125-BDA1-14FA421C1532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3D82098A-8E02-448E-8CE3-CD9D4E24D716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07EB7DBA-88E4-4125-BDA1-14FA421C1532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438785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 panose="05000000000000000000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950" indent="-228600" algn="l" rtl="0" eaLnBrk="1" latinLnBrk="0" hangingPunct="1">
        <a:spcBef>
          <a:spcPct val="20000"/>
        </a:spcBef>
        <a:buClr>
          <a:schemeClr val="accent3"/>
        </a:buClr>
        <a:buFont typeface="Arial" panose="020B0604020202020204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880" algn="l" rtl="0" eaLnBrk="1" latinLnBrk="0" hangingPunct="1">
        <a:spcBef>
          <a:spcPct val="20000"/>
        </a:spcBef>
        <a:buClr>
          <a:schemeClr val="accent4"/>
        </a:buClr>
        <a:buFont typeface="Arial" panose="020B0604020202020204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210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505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30095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390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6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7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908720"/>
            <a:ext cx="4419600" cy="2594719"/>
          </a:xfrm>
        </p:spPr>
        <p:txBody>
          <a:bodyPr>
            <a:normAutofit/>
          </a:bodyPr>
          <a:lstStyle/>
          <a:p>
            <a:pPr marL="182880" indent="0" algn="ctr">
              <a:buNone/>
            </a:pPr>
            <a:r>
              <a:rPr lang="en-IN" sz="9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</a:t>
            </a:r>
            <a:br>
              <a:rPr lang="en-IN" sz="8000" dirty="0" smtClean="0"/>
            </a:br>
            <a:r>
              <a:rPr lang="en-IN" sz="3200" dirty="0">
                <a:effectLst/>
              </a:rPr>
              <a:t>HyperText Markup </a:t>
            </a:r>
            <a:r>
              <a:rPr lang="en-IN" sz="3200" dirty="0" smtClean="0">
                <a:effectLst/>
              </a:rPr>
              <a:t>Language</a:t>
            </a:r>
            <a:endParaRPr lang="en-IN" sz="8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3578" y="3195320"/>
            <a:ext cx="4139951" cy="3676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pic>
        <p:nvPicPr>
          <p:cNvPr id="3075" name="Picture 3" descr="C:\Users\pc\Desktop\p3.PN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14400" y="3352800"/>
            <a:ext cx="7086600" cy="2971800"/>
          </a:xfrm>
          <a:prstGeom prst="rect">
            <a:avLst/>
          </a:prstGeom>
          <a:noFill/>
        </p:spPr>
      </p:pic>
      <p:pic>
        <p:nvPicPr>
          <p:cNvPr id="3076" name="Picture 4" descr="C:\Users\pc\Desktop\p4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52600" y="1676400"/>
            <a:ext cx="4724400" cy="1295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>
              <a:buNone/>
            </a:pPr>
            <a:r>
              <a:rPr lang="en-IN" sz="4000" b="1" dirty="0" smtClean="0"/>
              <a:t>Images syntax:</a:t>
            </a:r>
            <a:endParaRPr lang="en-IN" sz="4000" b="1" dirty="0" smtClean="0"/>
          </a:p>
          <a:p>
            <a:pPr lvl="1">
              <a:buNone/>
            </a:pPr>
            <a:r>
              <a:rPr lang="en-IN" b="1" dirty="0" smtClean="0"/>
              <a:t>	</a:t>
            </a:r>
            <a:r>
              <a:rPr lang="en-IN" sz="3200" dirty="0" smtClean="0"/>
              <a:t>&lt;</a:t>
            </a:r>
            <a:r>
              <a:rPr lang="en-IN" sz="3200" dirty="0" err="1" smtClean="0"/>
              <a:t>img</a:t>
            </a:r>
            <a:r>
              <a:rPr lang="en-IN" sz="3200" dirty="0" smtClean="0"/>
              <a:t> </a:t>
            </a:r>
            <a:r>
              <a:rPr lang="en-IN" sz="3200" dirty="0" err="1" smtClean="0"/>
              <a:t>src</a:t>
            </a:r>
            <a:r>
              <a:rPr lang="en-IN" sz="3200" dirty="0" smtClean="0"/>
              <a:t>="photo.jpg"&gt;</a:t>
            </a:r>
            <a:endParaRPr lang="en-IN" sz="3200" dirty="0" smtClean="0"/>
          </a:p>
          <a:p>
            <a:pPr lvl="1">
              <a:buNone/>
            </a:pPr>
            <a:r>
              <a:rPr lang="en-IN" sz="3200" b="1" dirty="0" smtClean="0"/>
              <a:t>Example</a:t>
            </a:r>
            <a:endParaRPr lang="en-IN" sz="3200" b="1" dirty="0" smtClean="0"/>
          </a:p>
          <a:p>
            <a:pPr>
              <a:buNone/>
            </a:pPr>
            <a:r>
              <a:rPr lang="en-US" dirty="0" smtClean="0"/>
              <a:t>&lt;!DOCTYPE html&gt;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&lt;html&gt;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&lt;body&gt;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&lt;h2&gt;Spectacular Mountain&lt;/h2&gt;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img</a:t>
            </a:r>
            <a:r>
              <a:rPr lang="en-US" dirty="0" smtClean="0"/>
              <a:t> </a:t>
            </a:r>
            <a:r>
              <a:rPr lang="en-US" dirty="0" err="1" smtClean="0"/>
              <a:t>src</a:t>
            </a:r>
            <a:r>
              <a:rPr lang="en-US" dirty="0" smtClean="0"/>
              <a:t>="pic_mountain.jpg" alt="Mountain View" style="width:304px;height:228px;"&gt;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pic>
        <p:nvPicPr>
          <p:cNvPr id="2050" name="Picture 2" descr="C:\Users\pc\Desktop\p1.PN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524000" y="1753949"/>
            <a:ext cx="6019800" cy="459700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IN" dirty="0"/>
              <a:t>Attributes In </a:t>
            </a:r>
            <a:r>
              <a:rPr lang="en-IN" dirty="0" smtClean="0"/>
              <a:t>HTML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/>
              <a:t>Elements in HTML have </a:t>
            </a:r>
            <a:r>
              <a:rPr lang="en-IN" b="1" dirty="0"/>
              <a:t>attributes</a:t>
            </a:r>
            <a:r>
              <a:rPr lang="en-IN" dirty="0"/>
              <a:t>; these are additional values that configure the elements or adjust their behaviour in various ways to meet the criteria the users want</a:t>
            </a:r>
            <a:r>
              <a:rPr lang="en-IN" dirty="0" smtClean="0"/>
              <a:t>.</a:t>
            </a:r>
            <a:endParaRPr lang="en-IN" dirty="0" smtClean="0"/>
          </a:p>
          <a:p>
            <a:pPr algn="just"/>
            <a:r>
              <a:rPr lang="en-IN" dirty="0" smtClean="0"/>
              <a:t>For Example:</a:t>
            </a:r>
            <a:endParaRPr lang="en-IN" dirty="0" smtClean="0"/>
          </a:p>
          <a:p>
            <a:pPr marL="868680" lvl="1" indent="-457200" algn="just"/>
            <a:r>
              <a:rPr lang="en-IN" dirty="0" smtClean="0"/>
              <a:t>Action in &lt;form&gt;</a:t>
            </a:r>
            <a:endParaRPr lang="en-IN" dirty="0" smtClean="0"/>
          </a:p>
          <a:p>
            <a:pPr marL="868680" lvl="1" indent="-457200" algn="just"/>
            <a:r>
              <a:rPr lang="en-IN" dirty="0" smtClean="0"/>
              <a:t>Align in &lt;</a:t>
            </a:r>
            <a:r>
              <a:rPr lang="en-IN" dirty="0" err="1" smtClean="0"/>
              <a:t>img</a:t>
            </a:r>
            <a:r>
              <a:rPr lang="en-IN" dirty="0" smtClean="0"/>
              <a:t>&gt;, &lt;table&gt;, &lt;head&gt; and so on.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Tables</a:t>
            </a:r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8745" indent="0" algn="just">
              <a:buNone/>
            </a:pPr>
            <a:r>
              <a:rPr lang="en-IN" dirty="0"/>
              <a:t>A table is defined using the &lt;table&gt; element, and contains a number of table cells ( &lt;td&gt;, for "table data" ) which are organized into table rows ( &lt;</a:t>
            </a:r>
            <a:r>
              <a:rPr lang="en-IN" dirty="0" err="1"/>
              <a:t>tr</a:t>
            </a:r>
            <a:r>
              <a:rPr lang="en-IN" dirty="0"/>
              <a:t>&gt;). The </a:t>
            </a:r>
            <a:r>
              <a:rPr lang="en-IN" dirty="0" err="1"/>
              <a:t>markup</a:t>
            </a:r>
            <a:r>
              <a:rPr lang="en-IN" dirty="0"/>
              <a:t> (HTML code) for a table is always based on rows, never </a:t>
            </a:r>
            <a:r>
              <a:rPr lang="en-IN" dirty="0" smtClean="0"/>
              <a:t>columns. It </a:t>
            </a:r>
            <a:r>
              <a:rPr lang="en-IN" dirty="0"/>
              <a:t>Contains 4 sub Parts:</a:t>
            </a:r>
            <a:endParaRPr lang="en-IN" dirty="0"/>
          </a:p>
          <a:p>
            <a:pPr lvl="1" algn="just"/>
            <a:r>
              <a:rPr lang="en-IN" dirty="0"/>
              <a:t>Table Row &lt;</a:t>
            </a:r>
            <a:r>
              <a:rPr lang="en-IN" dirty="0" err="1"/>
              <a:t>tr</a:t>
            </a:r>
            <a:r>
              <a:rPr lang="en-IN" dirty="0"/>
              <a:t>&gt;&lt;/</a:t>
            </a:r>
            <a:r>
              <a:rPr lang="en-IN" dirty="0" err="1"/>
              <a:t>tr</a:t>
            </a:r>
            <a:r>
              <a:rPr lang="en-IN" dirty="0"/>
              <a:t>&gt;</a:t>
            </a:r>
            <a:endParaRPr lang="en-IN" dirty="0"/>
          </a:p>
          <a:p>
            <a:pPr lvl="1" algn="just"/>
            <a:r>
              <a:rPr lang="en-IN" dirty="0"/>
              <a:t>Table Header &lt;</a:t>
            </a:r>
            <a:r>
              <a:rPr lang="en-IN" dirty="0" err="1"/>
              <a:t>th</a:t>
            </a:r>
            <a:r>
              <a:rPr lang="en-IN" dirty="0"/>
              <a:t>&gt;&lt;/</a:t>
            </a:r>
            <a:r>
              <a:rPr lang="en-IN" dirty="0" err="1"/>
              <a:t>th</a:t>
            </a:r>
            <a:r>
              <a:rPr lang="en-IN" dirty="0"/>
              <a:t>&gt;</a:t>
            </a:r>
            <a:endParaRPr lang="en-IN" dirty="0"/>
          </a:p>
          <a:p>
            <a:pPr lvl="1" algn="just"/>
            <a:r>
              <a:rPr lang="en-IN" dirty="0"/>
              <a:t>Table Data &lt;td&gt;&lt;/td&gt;</a:t>
            </a:r>
            <a:endParaRPr lang="en-IN" dirty="0"/>
          </a:p>
          <a:p>
            <a:pPr lvl="1" algn="just"/>
            <a:r>
              <a:rPr lang="en-IN" dirty="0"/>
              <a:t>Caption &lt;caption&gt;&lt;/caption&gt;</a:t>
            </a:r>
            <a:endParaRPr lang="en-IN" dirty="0"/>
          </a:p>
          <a:p>
            <a:pPr lvl="1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&lt;table&gt;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&lt;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&lt;</a:t>
            </a:r>
            <a:r>
              <a:rPr lang="en-US" dirty="0" err="1" smtClean="0"/>
              <a:t>th</a:t>
            </a:r>
            <a:r>
              <a:rPr lang="en-US" dirty="0" smtClean="0"/>
              <a:t>&gt;Name&lt;/</a:t>
            </a:r>
            <a:r>
              <a:rPr lang="en-US" dirty="0" err="1" smtClean="0"/>
              <a:t>th</a:t>
            </a:r>
            <a:r>
              <a:rPr lang="en-US" dirty="0" smtClean="0"/>
              <a:t>&gt;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th</a:t>
            </a:r>
            <a:r>
              <a:rPr lang="en-US" dirty="0" smtClean="0"/>
              <a:t>&gt;Favorite Color&lt;/</a:t>
            </a:r>
            <a:r>
              <a:rPr lang="en-US" dirty="0" err="1" smtClean="0"/>
              <a:t>th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&lt;/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&lt;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&lt;td&gt;Bob&lt;/td&gt;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&lt;td&gt;Yellow&lt;/td&gt;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&lt;/</a:t>
            </a:r>
            <a:r>
              <a:rPr lang="en-US" dirty="0" err="1" smtClean="0"/>
              <a:t>tr</a:t>
            </a:r>
            <a:r>
              <a:rPr lang="en-US" dirty="0" smtClean="0"/>
              <a:t>&gt;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&lt;td&gt;Michelle&lt;/td&gt;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&lt;td&gt;Purple&lt;/td&gt;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dirty="0" err="1" smtClean="0"/>
              <a:t>tr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&lt;/table&gt;</a:t>
            </a:r>
            <a:br>
              <a:rPr lang="en-US" dirty="0" smtClean="0"/>
            </a:b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pic>
        <p:nvPicPr>
          <p:cNvPr id="1026" name="Picture 2" descr="C:\Users\pc\Desktop\p5.PN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669862" y="2514600"/>
            <a:ext cx="7012485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List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Lists are the preferred way to display items one after the other, instead of just using &lt;</a:t>
            </a:r>
            <a:r>
              <a:rPr lang="en-IN" dirty="0" err="1"/>
              <a:t>br</a:t>
            </a:r>
            <a:r>
              <a:rPr lang="en-IN" dirty="0"/>
              <a:t>&gt; tags. Lists are easy to create, with a tag to start and end the list itself, and a tag to start an end each item in the </a:t>
            </a:r>
            <a:r>
              <a:rPr lang="en-IN" dirty="0" smtClean="0"/>
              <a:t>list.</a:t>
            </a:r>
            <a:endParaRPr lang="en-IN" dirty="0" smtClean="0"/>
          </a:p>
          <a:p>
            <a:pPr marL="411480" lvl="1" indent="0" algn="just">
              <a:buNone/>
            </a:pPr>
            <a:r>
              <a:rPr lang="en-IN" sz="3200" dirty="0" smtClean="0"/>
              <a:t>There </a:t>
            </a:r>
            <a:r>
              <a:rPr lang="en-IN" sz="3200" dirty="0"/>
              <a:t>are three types of </a:t>
            </a:r>
            <a:r>
              <a:rPr lang="en-IN" sz="3200" dirty="0" smtClean="0"/>
              <a:t>lists:</a:t>
            </a:r>
            <a:endParaRPr lang="en-IN" sz="3200" dirty="0" smtClean="0"/>
          </a:p>
          <a:p>
            <a:pPr marL="411480" lvl="1" indent="0" algn="just">
              <a:buNone/>
            </a:pPr>
            <a:r>
              <a:rPr lang="en-IN" sz="3200" dirty="0" smtClean="0"/>
              <a:t>1.Ordered</a:t>
            </a:r>
            <a:endParaRPr lang="en-IN" sz="3200" dirty="0"/>
          </a:p>
          <a:p>
            <a:pPr marL="411480" lvl="1" indent="0" algn="just">
              <a:buNone/>
            </a:pPr>
            <a:r>
              <a:rPr lang="en-IN" sz="3200" dirty="0" smtClean="0"/>
              <a:t> 2. unordered </a:t>
            </a:r>
            <a:endParaRPr lang="en-IN" sz="3200" dirty="0" smtClean="0"/>
          </a:p>
          <a:p>
            <a:pPr marL="411480" lvl="1" indent="0" algn="just">
              <a:buNone/>
            </a:pPr>
            <a:r>
              <a:rPr lang="en-IN" sz="3200" dirty="0" smtClean="0"/>
              <a:t> 3. definition </a:t>
            </a:r>
            <a:r>
              <a:rPr lang="en-IN" sz="3200" dirty="0"/>
              <a:t>lists.</a:t>
            </a:r>
            <a:endParaRPr lang="en-IN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list tags:</a:t>
            </a:r>
            <a:endParaRPr lang="en-US" dirty="0"/>
          </a:p>
        </p:txBody>
      </p:sp>
      <p:pic>
        <p:nvPicPr>
          <p:cNvPr id="2050" name="Picture 2" descr="C:\Users\pc\Desktop\p6.PN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600050" y="2209800"/>
            <a:ext cx="7096150" cy="3886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Unordered list: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&lt;!DOCTYPE html&gt;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&lt;html&gt;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&lt;body&gt;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&lt;h2&gt;An Unordered HTML List&lt;/h2&gt;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</a:t>
            </a:r>
            <a:r>
              <a:rPr lang="en-US" dirty="0" err="1" smtClean="0"/>
              <a:t>ul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&lt;</a:t>
            </a:r>
            <a:r>
              <a:rPr lang="en-US" dirty="0" err="1" smtClean="0"/>
              <a:t>li</a:t>
            </a:r>
            <a:r>
              <a:rPr lang="en-US" dirty="0" smtClean="0"/>
              <a:t>&gt;Coffee&lt;/</a:t>
            </a:r>
            <a:r>
              <a:rPr lang="en-US" dirty="0" err="1" smtClean="0"/>
              <a:t>li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&lt;</a:t>
            </a:r>
            <a:r>
              <a:rPr lang="en-US" dirty="0" err="1" smtClean="0"/>
              <a:t>li</a:t>
            </a:r>
            <a:r>
              <a:rPr lang="en-US" dirty="0" smtClean="0"/>
              <a:t>&gt;Tea&lt;/</a:t>
            </a:r>
            <a:r>
              <a:rPr lang="en-US" dirty="0" err="1" smtClean="0"/>
              <a:t>li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&lt;</a:t>
            </a:r>
            <a:r>
              <a:rPr lang="en-US" dirty="0" err="1" smtClean="0"/>
              <a:t>li</a:t>
            </a:r>
            <a:r>
              <a:rPr lang="en-US" dirty="0" smtClean="0"/>
              <a:t>&gt;Milk&lt;/</a:t>
            </a:r>
            <a:r>
              <a:rPr lang="en-US" dirty="0" err="1" smtClean="0"/>
              <a:t>li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</a:t>
            </a:r>
            <a:r>
              <a:rPr lang="en-US" dirty="0" err="1" smtClean="0"/>
              <a:t>ul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What is HTML???</a:t>
            </a:r>
            <a:endParaRPr lang="en-IN" dirty="0"/>
          </a:p>
        </p:txBody>
      </p:sp>
      <p:sp>
        <p:nvSpPr>
          <p:cNvPr id="10" name="Pentagon 9"/>
          <p:cNvSpPr/>
          <p:nvPr/>
        </p:nvSpPr>
        <p:spPr>
          <a:xfrm>
            <a:off x="140023" y="1625143"/>
            <a:ext cx="2232248" cy="1080120"/>
          </a:xfrm>
          <a:prstGeom prst="homePlat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>
                <a:solidFill>
                  <a:schemeClr val="bg1"/>
                </a:solidFill>
              </a:rPr>
              <a:t>H</a:t>
            </a:r>
            <a:endParaRPr lang="en-IN" sz="3200" b="1" dirty="0" smtClean="0">
              <a:solidFill>
                <a:schemeClr val="bg1"/>
              </a:solidFill>
            </a:endParaRPr>
          </a:p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Hyper</a:t>
            </a:r>
            <a:endParaRPr lang="en-IN" sz="2800" dirty="0">
              <a:solidFill>
                <a:schemeClr val="bg1"/>
              </a:solidFill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130214" y="2973435"/>
            <a:ext cx="2232248" cy="1080120"/>
          </a:xfrm>
          <a:prstGeom prst="homePlat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T</a:t>
            </a:r>
            <a:endParaRPr lang="en-IN" sz="3200" b="1" dirty="0" smtClean="0"/>
          </a:p>
          <a:p>
            <a:pPr algn="ctr"/>
            <a:r>
              <a:rPr lang="en-IN" sz="2800" dirty="0" smtClean="0"/>
              <a:t>Text</a:t>
            </a:r>
            <a:endParaRPr lang="en-IN" sz="2800" dirty="0"/>
          </a:p>
        </p:txBody>
      </p:sp>
      <p:sp>
        <p:nvSpPr>
          <p:cNvPr id="12" name="Pentagon 11"/>
          <p:cNvSpPr/>
          <p:nvPr/>
        </p:nvSpPr>
        <p:spPr>
          <a:xfrm>
            <a:off x="130214" y="4293096"/>
            <a:ext cx="2232248" cy="1080120"/>
          </a:xfrm>
          <a:prstGeom prst="homePlat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M</a:t>
            </a:r>
            <a:endParaRPr lang="en-IN" sz="3200" b="1" dirty="0" smtClean="0"/>
          </a:p>
          <a:p>
            <a:pPr algn="ctr"/>
            <a:r>
              <a:rPr lang="en-IN" sz="2800" dirty="0" err="1" smtClean="0"/>
              <a:t>Markup</a:t>
            </a:r>
            <a:endParaRPr lang="en-IN" sz="2800" dirty="0"/>
          </a:p>
        </p:txBody>
      </p:sp>
      <p:sp>
        <p:nvSpPr>
          <p:cNvPr id="13" name="Pentagon 12"/>
          <p:cNvSpPr/>
          <p:nvPr/>
        </p:nvSpPr>
        <p:spPr>
          <a:xfrm>
            <a:off x="120405" y="5589240"/>
            <a:ext cx="2232248" cy="1080120"/>
          </a:xfrm>
          <a:prstGeom prst="homePlat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L</a:t>
            </a:r>
            <a:endParaRPr lang="en-IN" sz="3200" b="1" dirty="0" smtClean="0"/>
          </a:p>
          <a:p>
            <a:pPr algn="ctr"/>
            <a:r>
              <a:rPr lang="en-IN" sz="2800" dirty="0" smtClean="0"/>
              <a:t>Language</a:t>
            </a:r>
            <a:endParaRPr lang="en-IN" sz="2800" dirty="0"/>
          </a:p>
        </p:txBody>
      </p:sp>
      <p:sp>
        <p:nvSpPr>
          <p:cNvPr id="14" name="Chevron 13"/>
          <p:cNvSpPr/>
          <p:nvPr/>
        </p:nvSpPr>
        <p:spPr>
          <a:xfrm>
            <a:off x="1907704" y="1633705"/>
            <a:ext cx="7128792" cy="1075215"/>
          </a:xfrm>
          <a:prstGeom prst="chevron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 smtClean="0">
                <a:solidFill>
                  <a:schemeClr val="tx1"/>
                </a:solidFill>
              </a:rPr>
              <a:t>Hyper signifies to move from one page to another with anchor tag.</a:t>
            </a:r>
            <a:endParaRPr lang="en-IN" sz="2800" dirty="0">
              <a:solidFill>
                <a:schemeClr val="tx1"/>
              </a:solidFill>
            </a:endParaRPr>
          </a:p>
        </p:txBody>
      </p:sp>
      <p:sp>
        <p:nvSpPr>
          <p:cNvPr id="15" name="Chevron 14"/>
          <p:cNvSpPr/>
          <p:nvPr/>
        </p:nvSpPr>
        <p:spPr>
          <a:xfrm>
            <a:off x="1931609" y="2973435"/>
            <a:ext cx="7128792" cy="1075215"/>
          </a:xfrm>
          <a:prstGeom prst="chevron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 smtClean="0">
                <a:solidFill>
                  <a:schemeClr val="tx1"/>
                </a:solidFill>
              </a:rPr>
              <a:t>It means simple text.</a:t>
            </a:r>
            <a:endParaRPr lang="en-IN" sz="2800" dirty="0">
              <a:solidFill>
                <a:schemeClr val="tx1"/>
              </a:solidFill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1967346" y="4298001"/>
            <a:ext cx="7128792" cy="1075215"/>
          </a:xfrm>
          <a:prstGeom prst="chevron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 smtClean="0">
                <a:solidFill>
                  <a:schemeClr val="tx1"/>
                </a:solidFill>
              </a:rPr>
              <a:t>You write the text with some mark-up like headings, bold, bullets, and so on.</a:t>
            </a:r>
            <a:endParaRPr lang="en-IN" sz="2800" dirty="0">
              <a:solidFill>
                <a:schemeClr val="tx1"/>
              </a:solidFill>
            </a:endParaRPr>
          </a:p>
        </p:txBody>
      </p:sp>
      <p:sp>
        <p:nvSpPr>
          <p:cNvPr id="17" name="Chevron 16"/>
          <p:cNvSpPr/>
          <p:nvPr/>
        </p:nvSpPr>
        <p:spPr>
          <a:xfrm>
            <a:off x="1931609" y="5589240"/>
            <a:ext cx="7128792" cy="1075215"/>
          </a:xfrm>
          <a:prstGeom prst="chevron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 smtClean="0">
                <a:solidFill>
                  <a:schemeClr val="tx1"/>
                </a:solidFill>
              </a:rPr>
              <a:t>It is in simple English Language.</a:t>
            </a:r>
            <a:endParaRPr lang="en-IN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pic>
        <p:nvPicPr>
          <p:cNvPr id="3074" name="Picture 2" descr="C:\Users\pc\Desktop\p7.PN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068962" y="2667000"/>
            <a:ext cx="6199791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Ordered list: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&lt;html&gt;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&lt;body&gt;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&lt;h2&gt;An Ordered HTML List&lt;/h2&gt;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&lt;ol&gt;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&lt;li&gt;Coffee&lt;/li&gt;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&lt;li&gt;Tea&lt;/li&gt;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  &lt;li&gt;Milk&lt;/li&gt;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&lt;/ol&gt; 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&lt;/body&gt;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&lt;/html&gt;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pic>
        <p:nvPicPr>
          <p:cNvPr id="4098" name="Picture 2" descr="C:\Users\pc\Desktop\p8.PN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654645" y="2438400"/>
            <a:ext cx="7419976" cy="3124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4800" dirty="0" smtClean="0"/>
              <a:t>Definition lists.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&lt;!DOCTYPE html&gt;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&lt;html&gt;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&lt;body&gt;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&lt;dl&gt;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&lt;</a:t>
            </a:r>
            <a:r>
              <a:rPr lang="en-US" dirty="0" err="1" smtClean="0"/>
              <a:t>dt</a:t>
            </a:r>
            <a:r>
              <a:rPr lang="en-US" dirty="0" smtClean="0"/>
              <a:t>&gt;Coffee&lt;/</a:t>
            </a:r>
            <a:r>
              <a:rPr lang="en-US" dirty="0" err="1" smtClean="0"/>
              <a:t>dt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&lt;</a:t>
            </a:r>
            <a:r>
              <a:rPr lang="en-US" dirty="0" err="1" smtClean="0"/>
              <a:t>dd</a:t>
            </a:r>
            <a:r>
              <a:rPr lang="en-US" dirty="0" smtClean="0"/>
              <a:t>&gt;Black hot drink&lt;/</a:t>
            </a:r>
            <a:r>
              <a:rPr lang="en-US" dirty="0" err="1" smtClean="0"/>
              <a:t>dd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&lt;</a:t>
            </a:r>
            <a:r>
              <a:rPr lang="en-US" dirty="0" err="1" smtClean="0"/>
              <a:t>dt</a:t>
            </a:r>
            <a:r>
              <a:rPr lang="en-US" dirty="0" smtClean="0"/>
              <a:t>&gt;Milk&lt;/</a:t>
            </a:r>
            <a:r>
              <a:rPr lang="en-US" dirty="0" err="1" smtClean="0"/>
              <a:t>dt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&lt;</a:t>
            </a:r>
            <a:r>
              <a:rPr lang="en-US" dirty="0" err="1" smtClean="0"/>
              <a:t>dd</a:t>
            </a:r>
            <a:r>
              <a:rPr lang="en-US" dirty="0" smtClean="0"/>
              <a:t>&gt;White cold drink&lt;/</a:t>
            </a:r>
            <a:r>
              <a:rPr lang="en-US" dirty="0" err="1" smtClean="0"/>
              <a:t>dd</a:t>
            </a:r>
            <a:r>
              <a:rPr lang="en-US" dirty="0" smtClean="0"/>
              <a:t>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&lt;/dl&gt;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295400" y="2057400"/>
            <a:ext cx="553243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Form</a:t>
            </a:r>
            <a:r>
              <a:rPr lang="en-IN" u="sng" dirty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IN" dirty="0"/>
              <a:t>Forms are used to collect data inputted by a user. They can be used as an interface for a web application, for example, or to send data across the web.</a:t>
            </a:r>
            <a:endParaRPr lang="en-IN" dirty="0"/>
          </a:p>
          <a:p>
            <a:r>
              <a:rPr lang="en-IN" dirty="0"/>
              <a:t>The basic tags used in the actual HTML of forms are </a:t>
            </a:r>
            <a:r>
              <a:rPr lang="en-IN" dirty="0" smtClean="0"/>
              <a:t>&lt;form&gt;, &lt;input&gt;, &lt;</a:t>
            </a:r>
            <a:r>
              <a:rPr lang="en-IN" dirty="0" err="1" smtClean="0"/>
              <a:t>textarea</a:t>
            </a:r>
            <a:r>
              <a:rPr lang="en-IN" dirty="0" smtClean="0"/>
              <a:t>&gt;, &lt;select&gt; </a:t>
            </a:r>
            <a:r>
              <a:rPr lang="en-IN" dirty="0"/>
              <a:t>and </a:t>
            </a:r>
            <a:r>
              <a:rPr lang="en-IN" dirty="0" smtClean="0"/>
              <a:t>&lt;option&gt;.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Textfield</a:t>
            </a:r>
            <a:r>
              <a:rPr lang="en-US" dirty="0" smtClean="0"/>
              <a:t> in form: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Text field </a:t>
            </a:r>
            <a:r>
              <a:rPr lang="en-US" dirty="0" smtClean="0"/>
              <a:t>:Text field are used  when you want the user  to type letter ,number etc. in a form.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Example: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&lt;form&gt;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First name:&lt;input type=“text” name=“first name”/&gt;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Last name:&lt;input type=“text” name=“last name”/&gt;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&lt;/form&gt;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of  </a:t>
            </a:r>
            <a:r>
              <a:rPr lang="en-US" dirty="0" err="1" smtClean="0"/>
              <a:t>Textfield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1026" name="Picture 2" descr="C:\Users\Inderjit Singh\Desktop\form1.PN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604548" y="2749363"/>
            <a:ext cx="5934904" cy="26768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 button: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Radio buttons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&lt;form&gt;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&lt;input type=“radio” name=“sex” value=“male”/&gt;male&lt;</a:t>
            </a:r>
            <a:r>
              <a:rPr lang="en-US" dirty="0" err="1" smtClean="0"/>
              <a:t>br</a:t>
            </a:r>
            <a:r>
              <a:rPr lang="en-US" dirty="0" smtClean="0"/>
              <a:t>/&gt;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&lt;input type=“radio” name=“sex” value=“female”/&gt;female&lt;</a:t>
            </a:r>
            <a:r>
              <a:rPr lang="en-US" dirty="0" err="1" smtClean="0"/>
              <a:t>br</a:t>
            </a:r>
            <a:r>
              <a:rPr lang="en-US" dirty="0" smtClean="0"/>
              <a:t>/&gt;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&lt;/form&gt;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</a:t>
            </a:r>
            <a:endParaRPr lang="en-US" dirty="0"/>
          </a:p>
        </p:txBody>
      </p:sp>
      <p:pic>
        <p:nvPicPr>
          <p:cNvPr id="4098" name="Picture 2" descr="C:\Users\Inderjit Singh\Desktop\form2.PN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2133599" y="2256302"/>
            <a:ext cx="4300425" cy="32300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37112"/>
            <a:ext cx="8229600" cy="1963688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HTML Developed </a:t>
            </a:r>
            <a:r>
              <a:rPr lang="en-IN" dirty="0"/>
              <a:t>by scientist Tim Berners-Lee in 1990, HTML is the "hidden" code that helps us communicate with others on the World </a:t>
            </a:r>
            <a:r>
              <a:rPr lang="en-IN" dirty="0" smtClean="0"/>
              <a:t>Wide </a:t>
            </a:r>
            <a:r>
              <a:rPr lang="en-IN" dirty="0"/>
              <a:t>Web (WWW</a:t>
            </a:r>
            <a:r>
              <a:rPr lang="en-IN" dirty="0" smtClean="0"/>
              <a:t>).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651" y="1525604"/>
            <a:ext cx="4762500" cy="284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Checkboxes: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Checkbox: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&lt;form&gt;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Bike:&lt;input type=“checkbox” name=“vehicle” value=“Bike”/&gt;&lt;</a:t>
            </a:r>
            <a:r>
              <a:rPr lang="en-US" dirty="0" err="1" smtClean="0"/>
              <a:t>br</a:t>
            </a:r>
            <a:r>
              <a:rPr lang="en-US" dirty="0" smtClean="0"/>
              <a:t>/&gt;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Car:&lt;input type=“checkbox” name=“vehicle” value=“car”/&gt;&lt;</a:t>
            </a:r>
            <a:r>
              <a:rPr lang="en-US" dirty="0" err="1" smtClean="0"/>
              <a:t>br</a:t>
            </a:r>
            <a:r>
              <a:rPr lang="en-US" dirty="0" smtClean="0"/>
              <a:t>/&gt;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&lt;/form&gt;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pic>
        <p:nvPicPr>
          <p:cNvPr id="5122" name="Picture 2" descr="C:\Users\Inderjit Singh\Desktop\form3.PN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2362200" y="2226928"/>
            <a:ext cx="4191000" cy="34118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Action attribute and submit button: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508280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When the user click on the ”submit”  button the content of the form is sent to the server.</a:t>
            </a:r>
            <a:endParaRPr lang="en-US" dirty="0" smtClean="0"/>
          </a:p>
          <a:p>
            <a:r>
              <a:rPr lang="en-US" dirty="0" smtClean="0"/>
              <a:t>The form action attribute define the name of the file  to send the content to.</a:t>
            </a:r>
            <a:endParaRPr lang="en-US" dirty="0" smtClean="0"/>
          </a:p>
          <a:p>
            <a:r>
              <a:rPr lang="en-US" dirty="0" smtClean="0"/>
              <a:t>It depends upon the </a:t>
            </a:r>
            <a:r>
              <a:rPr lang="en-US" dirty="0" err="1" smtClean="0"/>
              <a:t>php</a:t>
            </a:r>
            <a:r>
              <a:rPr lang="en-US" dirty="0" smtClean="0"/>
              <a:t> file.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Example: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&lt;form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name=“input”=action=“</a:t>
            </a:r>
            <a:r>
              <a:rPr lang="en-US" dirty="0" err="1" smtClean="0"/>
              <a:t>html_form_submit.asp”method</a:t>
            </a:r>
            <a:r>
              <a:rPr lang="en-US" dirty="0" smtClean="0"/>
              <a:t>=“get”&gt;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Username:&lt;input type=“text” name=“user”/&gt;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&lt;input type=“submit” value=“submit”/&gt;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&lt;/form&gt;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Output:</a:t>
            </a:r>
            <a:endParaRPr lang="en-US" dirty="0"/>
          </a:p>
        </p:txBody>
      </p:sp>
      <p:pic>
        <p:nvPicPr>
          <p:cNvPr id="6146" name="Picture 2" descr="C:\Users\Inderjit Singh\Desktop\form4.PN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598703" y="2514600"/>
            <a:ext cx="5616557" cy="2971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Example</a:t>
            </a:r>
            <a:endParaRPr lang="en-IN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143999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Output</a:t>
            </a:r>
            <a:endParaRPr lang="en-IN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52728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History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IN" dirty="0" smtClean="0"/>
              <a:t>1991 HTML</a:t>
            </a:r>
            <a:endParaRPr lang="en-IN" dirty="0" smtClean="0"/>
          </a:p>
          <a:p>
            <a:r>
              <a:rPr lang="en-IN" dirty="0" smtClean="0"/>
              <a:t>1994 HTML2</a:t>
            </a:r>
            <a:endParaRPr lang="en-IN" dirty="0" smtClean="0"/>
          </a:p>
          <a:p>
            <a:r>
              <a:rPr lang="en-IN" dirty="0" smtClean="0"/>
              <a:t>1996 CSS1 +JavaScript</a:t>
            </a:r>
            <a:endParaRPr lang="en-IN" dirty="0" smtClean="0"/>
          </a:p>
          <a:p>
            <a:r>
              <a:rPr lang="en-IN" dirty="0" smtClean="0"/>
              <a:t>1997 HTML 4</a:t>
            </a:r>
            <a:endParaRPr lang="en-IN" dirty="0" smtClean="0"/>
          </a:p>
          <a:p>
            <a:r>
              <a:rPr lang="en-IN" dirty="0" smtClean="0"/>
              <a:t>2009 HTML5=HTML+CSS+JS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</a:t>
            </a:r>
            <a:r>
              <a:rPr lang="en-IN" smtClean="0"/>
              <a:t>ditors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An HTML file must have an .</a:t>
            </a:r>
            <a:r>
              <a:rPr lang="en-IN" dirty="0" err="1" smtClean="0"/>
              <a:t>htm</a:t>
            </a:r>
            <a:r>
              <a:rPr lang="en-IN" dirty="0" smtClean="0"/>
              <a:t> or .html file extension</a:t>
            </a:r>
            <a:endParaRPr lang="en-IN" dirty="0" smtClean="0"/>
          </a:p>
          <a:p>
            <a:pPr algn="just"/>
            <a:r>
              <a:rPr lang="en-IN" dirty="0" smtClean="0"/>
              <a:t>HTML files can be created with text editors:</a:t>
            </a:r>
            <a:endParaRPr lang="en-IN" dirty="0" smtClean="0"/>
          </a:p>
          <a:p>
            <a:pPr marL="868680" lvl="1" indent="-457200" algn="just">
              <a:buFont typeface="Wingdings" panose="05000000000000000000" pitchFamily="2" charset="2"/>
              <a:buChar char="§"/>
            </a:pPr>
            <a:r>
              <a:rPr lang="en-IN" dirty="0" err="1" smtClean="0"/>
              <a:t>NotePad</a:t>
            </a:r>
            <a:r>
              <a:rPr lang="en-IN" dirty="0"/>
              <a:t>, </a:t>
            </a:r>
            <a:r>
              <a:rPr lang="en-IN" dirty="0" err="1"/>
              <a:t>NotePad</a:t>
            </a:r>
            <a:r>
              <a:rPr lang="en-IN" dirty="0"/>
              <a:t>++, </a:t>
            </a:r>
            <a:r>
              <a:rPr lang="en-IN" dirty="0" err="1"/>
              <a:t>PSPad</a:t>
            </a:r>
            <a:r>
              <a:rPr lang="en-IN" dirty="0"/>
              <a:t>, </a:t>
            </a:r>
            <a:r>
              <a:rPr lang="en-IN" dirty="0" smtClean="0"/>
              <a:t>EditPlus</a:t>
            </a:r>
            <a:endParaRPr lang="en-IN" dirty="0" smtClean="0"/>
          </a:p>
          <a:p>
            <a:pPr algn="just"/>
            <a:r>
              <a:rPr lang="en-IN" dirty="0" smtClean="0"/>
              <a:t>Or HTML editors(WYSIWYG Editors):</a:t>
            </a:r>
            <a:endParaRPr lang="en-IN" dirty="0" smtClean="0"/>
          </a:p>
          <a:p>
            <a:pPr marL="868680" lvl="1" indent="-457200" algn="just">
              <a:buFont typeface="Wingdings" panose="05000000000000000000" pitchFamily="2" charset="2"/>
              <a:buChar char="§"/>
            </a:pPr>
            <a:r>
              <a:rPr lang="en-IN" dirty="0" smtClean="0"/>
              <a:t>Microsoft FrontPage</a:t>
            </a:r>
            <a:endParaRPr lang="en-IN" dirty="0" smtClean="0"/>
          </a:p>
          <a:p>
            <a:pPr marL="868680" lvl="1" indent="-457200" algn="just">
              <a:buFont typeface="Wingdings" panose="05000000000000000000" pitchFamily="2" charset="2"/>
              <a:buChar char="§"/>
            </a:pPr>
            <a:r>
              <a:rPr lang="en-IN" dirty="0" smtClean="0"/>
              <a:t>Macromedia Dreamweaver</a:t>
            </a:r>
            <a:endParaRPr lang="en-IN" dirty="0" smtClean="0"/>
          </a:p>
          <a:p>
            <a:pPr marL="868680" lvl="1" indent="-457200" algn="just">
              <a:buFont typeface="Wingdings" panose="05000000000000000000" pitchFamily="2" charset="2"/>
              <a:buChar char="§"/>
            </a:pPr>
            <a:r>
              <a:rPr lang="en-IN" dirty="0" smtClean="0"/>
              <a:t>Netscape Composer</a:t>
            </a:r>
            <a:endParaRPr lang="en-IN" dirty="0" smtClean="0"/>
          </a:p>
          <a:p>
            <a:pPr marL="868680" lvl="1" indent="-457200" algn="just">
              <a:buFont typeface="Wingdings" panose="05000000000000000000" pitchFamily="2" charset="2"/>
              <a:buChar char="§"/>
            </a:pPr>
            <a:r>
              <a:rPr lang="en-IN" dirty="0" smtClean="0"/>
              <a:t>Expression Web</a:t>
            </a:r>
            <a:endParaRPr lang="en-IN" dirty="0"/>
          </a:p>
          <a:p>
            <a:pPr algn="just"/>
            <a:endParaRPr lang="en-IN" dirty="0" smtClean="0"/>
          </a:p>
          <a:p>
            <a:pPr algn="just"/>
            <a:endParaRPr lang="en-IN" dirty="0" smtClean="0"/>
          </a:p>
          <a:p>
            <a:pPr algn="just"/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 tags:</a:t>
            </a:r>
            <a:endParaRPr lang="en-US" dirty="0"/>
          </a:p>
        </p:txBody>
      </p:sp>
      <p:pic>
        <p:nvPicPr>
          <p:cNvPr id="1026" name="Picture 2" descr="C:\Users\pc\Desktop\pp1.PN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1295400" y="1828800"/>
            <a:ext cx="7167271" cy="4575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First HTML Page: Header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8745" indent="0">
              <a:buNone/>
            </a:pPr>
            <a:r>
              <a:rPr lang="en-IN" dirty="0"/>
              <a:t>&lt;html&gt;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	&lt;head&gt;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	      &lt;title&gt;My First HTML Page&lt;/title&gt;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	&lt;/head&gt;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	&lt;body&gt;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	       &lt;p&gt;This is first HTML Page…&lt;/p&gt;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	&lt;/body&gt;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&lt;/html&gt;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043608" y="2636912"/>
            <a:ext cx="6840760" cy="15121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Rectangular Callout 4"/>
          <p:cNvSpPr/>
          <p:nvPr/>
        </p:nvSpPr>
        <p:spPr>
          <a:xfrm>
            <a:off x="4096806" y="1628850"/>
            <a:ext cx="3139490" cy="648072"/>
          </a:xfrm>
          <a:prstGeom prst="wedgeRectCallout">
            <a:avLst>
              <a:gd name="adj1" fmla="val -65012"/>
              <a:gd name="adj2" fmla="val 13260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b="1" dirty="0" smtClean="0"/>
              <a:t>HTML Header</a:t>
            </a:r>
            <a:endParaRPr lang="en-I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First HTML </a:t>
            </a:r>
            <a:r>
              <a:rPr lang="en-IN" dirty="0" smtClean="0"/>
              <a:t>Page</a:t>
            </a:r>
            <a:r>
              <a:rPr lang="en-IN" dirty="0"/>
              <a:t>: Tags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118745" indent="0">
              <a:buNone/>
            </a:pPr>
            <a:r>
              <a:rPr lang="en-IN" dirty="0"/>
              <a:t>&lt;html&gt;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	&lt;head&gt;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	      &lt;title&gt;My First HTML Page&lt;/title&gt;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	&lt;/head&gt;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	&lt;body&gt;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	       &lt;p&gt;This is first HTML Page…&lt;/p&gt;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	&lt;/body&gt;</a:t>
            </a:r>
            <a:endParaRPr lang="en-IN" dirty="0"/>
          </a:p>
          <a:p>
            <a:pPr marL="118745" indent="0">
              <a:buNone/>
            </a:pPr>
            <a:r>
              <a:rPr lang="en-IN" dirty="0"/>
              <a:t>&lt;/html</a:t>
            </a:r>
            <a:r>
              <a:rPr lang="en-IN" dirty="0" smtClean="0"/>
              <a:t>&gt;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043608" y="4135782"/>
            <a:ext cx="6840760" cy="15121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ular Callout 5"/>
          <p:cNvSpPr/>
          <p:nvPr/>
        </p:nvSpPr>
        <p:spPr>
          <a:xfrm>
            <a:off x="5689207" y="3068960"/>
            <a:ext cx="3139490" cy="648072"/>
          </a:xfrm>
          <a:prstGeom prst="wedgeRectCallout">
            <a:avLst>
              <a:gd name="adj1" fmla="val -64041"/>
              <a:gd name="adj2" fmla="val 16318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b="1" dirty="0" smtClean="0"/>
              <a:t>HTML body</a:t>
            </a:r>
            <a:endParaRPr lang="en-IN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Links</a:t>
            </a:r>
            <a:r>
              <a:rPr lang="en-US" dirty="0" smtClean="0"/>
              <a:t>: allow users to click their way from page to page.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Syntax</a:t>
            </a:r>
            <a:r>
              <a:rPr lang="en-US" dirty="0" smtClean="0"/>
              <a:t>:&lt;a </a:t>
            </a:r>
            <a:r>
              <a:rPr lang="en-US" dirty="0" err="1" smtClean="0"/>
              <a:t>href</a:t>
            </a:r>
            <a:r>
              <a:rPr lang="en-US" dirty="0" smtClean="0"/>
              <a:t>="</a:t>
            </a:r>
            <a:r>
              <a:rPr lang="en-US" i="1" dirty="0" err="1" smtClean="0"/>
              <a:t>url</a:t>
            </a:r>
            <a:r>
              <a:rPr lang="en-US" dirty="0" smtClean="0"/>
              <a:t>"&gt;</a:t>
            </a:r>
            <a:r>
              <a:rPr lang="en-US" i="1" dirty="0" smtClean="0"/>
              <a:t>link text</a:t>
            </a:r>
            <a:r>
              <a:rPr lang="en-US" dirty="0" smtClean="0"/>
              <a:t>&lt;/a&gt;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Example</a:t>
            </a:r>
            <a:r>
              <a:rPr lang="en-US" dirty="0" smtClean="0"/>
              <a:t>: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&lt;!DOCTYPE html&gt;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&lt;html&gt;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&lt;body&gt;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&lt;p&gt;&lt;a </a:t>
            </a:r>
            <a:r>
              <a:rPr lang="en-US" dirty="0" err="1" smtClean="0"/>
              <a:t>href</a:t>
            </a:r>
            <a:r>
              <a:rPr lang="en-US" dirty="0" smtClean="0"/>
              <a:t>="html_images.asp"&gt;HTML Images&lt;/a&gt; is a link to a page on this website.&lt;/p&gt;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4267</Words>
  <Application>WPS Presentation</Application>
  <PresentationFormat>On-screen Show (4:3)</PresentationFormat>
  <Paragraphs>258</Paragraphs>
  <Slides>35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35</vt:i4>
      </vt:variant>
    </vt:vector>
  </HeadingPairs>
  <TitlesOfParts>
    <vt:vector size="51" baseType="lpstr">
      <vt:lpstr>Arial</vt:lpstr>
      <vt:lpstr>SimSun</vt:lpstr>
      <vt:lpstr>Wingdings</vt:lpstr>
      <vt:lpstr>Wingdings 2</vt:lpstr>
      <vt:lpstr>Wingdings</vt:lpstr>
      <vt:lpstr>Arial</vt:lpstr>
      <vt:lpstr>Wingdings 3</vt:lpstr>
      <vt:lpstr>Wingdings 2</vt:lpstr>
      <vt:lpstr>Corbel</vt:lpstr>
      <vt:lpstr>Microsoft YaHei</vt:lpstr>
      <vt:lpstr/>
      <vt:lpstr>Arial Unicode MS</vt:lpstr>
      <vt:lpstr>Calibri</vt:lpstr>
      <vt:lpstr>Wingdings</vt:lpstr>
      <vt:lpstr>Symbol</vt:lpstr>
      <vt:lpstr>Module</vt:lpstr>
      <vt:lpstr>HTML HyperText Markup Language</vt:lpstr>
      <vt:lpstr>What is HTML???</vt:lpstr>
      <vt:lpstr>PowerPoint 演示文稿</vt:lpstr>
      <vt:lpstr>History</vt:lpstr>
      <vt:lpstr>Editors</vt:lpstr>
      <vt:lpstr>Fundamental  tags:</vt:lpstr>
      <vt:lpstr>First HTML Page: Header</vt:lpstr>
      <vt:lpstr>First HTML Page: Tags</vt:lpstr>
      <vt:lpstr>Link </vt:lpstr>
      <vt:lpstr>Output:</vt:lpstr>
      <vt:lpstr>Image:</vt:lpstr>
      <vt:lpstr>Output:</vt:lpstr>
      <vt:lpstr>Attributes In HTML</vt:lpstr>
      <vt:lpstr>Tables</vt:lpstr>
      <vt:lpstr>Example:</vt:lpstr>
      <vt:lpstr>Output:</vt:lpstr>
      <vt:lpstr>List</vt:lpstr>
      <vt:lpstr>Html list tags:</vt:lpstr>
      <vt:lpstr>Unordered list:</vt:lpstr>
      <vt:lpstr>Output:</vt:lpstr>
      <vt:lpstr>Ordered list:</vt:lpstr>
      <vt:lpstr>Output:</vt:lpstr>
      <vt:lpstr>Definition lists.</vt:lpstr>
      <vt:lpstr>Output:</vt:lpstr>
      <vt:lpstr>Form </vt:lpstr>
      <vt:lpstr>Textfield in form:</vt:lpstr>
      <vt:lpstr>Output of  Textfield:</vt:lpstr>
      <vt:lpstr>Radio button:</vt:lpstr>
      <vt:lpstr>Output </vt:lpstr>
      <vt:lpstr>Checkboxes:</vt:lpstr>
      <vt:lpstr>Output:</vt:lpstr>
      <vt:lpstr>Action attribute and submit button:</vt:lpstr>
      <vt:lpstr>Output:</vt:lpstr>
      <vt:lpstr>Example</vt:lpstr>
      <vt:lpstr>Output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HyperText Markup Language</dc:title>
  <dc:creator>DELL</dc:creator>
  <cp:lastModifiedBy>GHOST</cp:lastModifiedBy>
  <cp:revision>53</cp:revision>
  <dcterms:created xsi:type="dcterms:W3CDTF">2017-10-04T13:53:00Z</dcterms:created>
  <dcterms:modified xsi:type="dcterms:W3CDTF">2017-10-12T12:58:29Z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1033-10.2.0.5934</vt:lpwstr>
  </property>
</Properties>
</file>